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75" r:id="rId2"/>
    <p:sldId id="256" r:id="rId3"/>
    <p:sldId id="257" r:id="rId4"/>
    <p:sldId id="259" r:id="rId5"/>
    <p:sldId id="258" r:id="rId6"/>
    <p:sldId id="260" r:id="rId7"/>
    <p:sldId id="264" r:id="rId8"/>
    <p:sldId id="263" r:id="rId9"/>
    <p:sldId id="262" r:id="rId10"/>
    <p:sldId id="265" r:id="rId11"/>
    <p:sldId id="266" r:id="rId12"/>
    <p:sldId id="267" r:id="rId13"/>
    <p:sldId id="270" r:id="rId14"/>
    <p:sldId id="269" r:id="rId15"/>
    <p:sldId id="273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70" d="100"/>
          <a:sy n="70" d="100"/>
        </p:scale>
        <p:origin x="-11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65E112E-1F0C-4956-A7D3-21FB387078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5E112E-1F0C-4956-A7D3-21FB387078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65E112E-1F0C-4956-A7D3-21FB387078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5E112E-1F0C-4956-A7D3-21FB387078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65E112E-1F0C-4956-A7D3-21FB387078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5E112E-1F0C-4956-A7D3-21FB387078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5E112E-1F0C-4956-A7D3-21FB387078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5E112E-1F0C-4956-A7D3-21FB387078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65E112E-1F0C-4956-A7D3-21FB387078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5E112E-1F0C-4956-A7D3-21FB387078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5E112E-1F0C-4956-A7D3-21FB387078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65E112E-1F0C-4956-A7D3-21FB3870787C}" type="datetimeFigureOut">
              <a:rPr lang="en-US" smtClean="0"/>
              <a:pPr/>
              <a:t>3/19/2013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1066800"/>
            <a:ext cx="5105400" cy="2868168"/>
          </a:xfrm>
        </p:spPr>
        <p:txBody>
          <a:bodyPr/>
          <a:lstStyle/>
          <a:p>
            <a:pPr algn="ctr"/>
            <a:r>
              <a:rPr lang="en-US" dirty="0" smtClean="0"/>
              <a:t>Italy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874455">
            <a:off x="3855072" y="667663"/>
            <a:ext cx="2520315" cy="18917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13471">
            <a:off x="6366305" y="4385105"/>
            <a:ext cx="2091271" cy="20912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435573">
            <a:off x="554733" y="2840733"/>
            <a:ext cx="2367915" cy="23679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119287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0"/>
            <a:ext cx="8458200" cy="1219199"/>
          </a:xfrm>
          <a:solidFill>
            <a:srgbClr val="FF7C80"/>
          </a:solidFill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Adobe Fan Heiti Std B" pitchFamily="34" charset="-128"/>
                <a:ea typeface="Adobe Fan Heiti Std B" pitchFamily="34" charset="-128"/>
              </a:rPr>
              <a:t>Italy Food Traditions or Food for Holidays</a:t>
            </a:r>
            <a:endParaRPr lang="en-US" sz="3600" dirty="0">
              <a:solidFill>
                <a:srgbClr val="C00000"/>
              </a:solidFill>
              <a:latin typeface="Adobe Fan Heiti Std B" pitchFamily="34" charset="-128"/>
              <a:ea typeface="Adobe Fan Heiti Std B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524000"/>
            <a:ext cx="5903789" cy="340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5181600"/>
            <a:ext cx="2030627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488680" cy="1143000"/>
          </a:xfrm>
        </p:spPr>
        <p:txBody>
          <a:bodyPr/>
          <a:lstStyle/>
          <a:p>
            <a:r>
              <a:rPr lang="en-US" dirty="0" smtClean="0"/>
              <a:t>Traditional Christmas Foods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76400"/>
            <a:ext cx="2438400" cy="180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219200" y="12192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Marinated Vegetable and Olive Salad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71476" y="1676400"/>
            <a:ext cx="2400924" cy="1728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334000" y="12192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Herbed Meatball Soup</a:t>
            </a:r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4419600"/>
            <a:ext cx="26098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600200" y="3962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Rack of Lamb</a:t>
            </a:r>
            <a:endParaRPr lang="en-US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43434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410200" y="3962400"/>
            <a:ext cx="2362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Linguine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305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Traditional Thanksgiving Foods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752600"/>
            <a:ext cx="2590799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76400" y="1219200"/>
            <a:ext cx="2590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Manicotti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752600"/>
            <a:ext cx="26193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029200" y="12192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Turkey and stuffing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4495800"/>
            <a:ext cx="26193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676400" y="40386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Italian String Beans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4495800"/>
            <a:ext cx="26193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876800" y="40386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Pastries</a:t>
            </a:r>
            <a:endParaRPr lang="en-US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Unique Italian Foods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Prosciutto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674055" y="3009124"/>
            <a:ext cx="1932551" cy="24324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chemeClr val="accent2"/>
                </a:solidFill>
              </a:rPr>
              <a:t>Bottarga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631061" y="2985382"/>
            <a:ext cx="1767955" cy="24561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314554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Unique Italian Foods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Alba Truffles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/>
          <a:srcRect b="12444"/>
          <a:stretch/>
        </p:blipFill>
        <p:spPr>
          <a:xfrm>
            <a:off x="1600200" y="2809344"/>
            <a:ext cx="2114550" cy="27178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chemeClr val="accent2"/>
                </a:solidFill>
              </a:rPr>
              <a:t>Guanciale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print"/>
          <a:srcRect l="20899"/>
          <a:stretch/>
        </p:blipFill>
        <p:spPr>
          <a:xfrm>
            <a:off x="5270809" y="2809344"/>
            <a:ext cx="2428301" cy="26618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350167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5"/>
                </a:solidFill>
              </a:rPr>
              <a:t>Common Italian Foods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chemeClr val="accent5"/>
                </a:solidFill>
              </a:rPr>
              <a:t>Solimbocca</a:t>
            </a:r>
            <a:endParaRPr lang="en-US" dirty="0">
              <a:solidFill>
                <a:schemeClr val="accent5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762000" y="2438400"/>
            <a:ext cx="2736597" cy="28700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5"/>
                </a:solidFill>
              </a:rPr>
              <a:t>Rigatoni</a:t>
            </a:r>
            <a:endParaRPr lang="en-US" dirty="0">
              <a:solidFill>
                <a:schemeClr val="accent5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print"/>
          <a:srcRect l="11385"/>
          <a:stretch/>
        </p:blipFill>
        <p:spPr>
          <a:xfrm>
            <a:off x="4800600" y="2514600"/>
            <a:ext cx="2757635" cy="28700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52160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5"/>
                </a:solidFill>
              </a:rPr>
              <a:t>Common Italian Foods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5"/>
                </a:solidFill>
              </a:rPr>
              <a:t>Risotto</a:t>
            </a:r>
            <a:endParaRPr lang="en-US" dirty="0">
              <a:solidFill>
                <a:schemeClr val="accent5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838200" y="2133600"/>
            <a:ext cx="2729924" cy="31253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5"/>
                </a:solidFill>
              </a:rPr>
              <a:t>Chickpea Pasta</a:t>
            </a:r>
            <a:endParaRPr lang="en-US" dirty="0">
              <a:solidFill>
                <a:schemeClr val="accent5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00600" y="2209800"/>
            <a:ext cx="2729924" cy="31231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720836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447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Mealtime customs or patterns in Italy</a:t>
            </a:r>
            <a:endParaRPr lang="en-US" dirty="0"/>
          </a:p>
        </p:txBody>
      </p:sp>
      <p:pic>
        <p:nvPicPr>
          <p:cNvPr id="4" name="Picture 3" descr="italy pic 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1828800"/>
            <a:ext cx="6019800" cy="3869872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stry italy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219200"/>
            <a:ext cx="4272700" cy="3200400"/>
          </a:xfrm>
          <a:prstGeom prst="rect">
            <a:avLst/>
          </a:prstGeom>
        </p:spPr>
      </p:pic>
      <p:pic>
        <p:nvPicPr>
          <p:cNvPr id="3" name="Picture 2" descr="cappichin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2895600"/>
            <a:ext cx="2971800" cy="295859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655526">
            <a:off x="4700251" y="362310"/>
            <a:ext cx="3911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BREAKFAST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" y="0"/>
            <a:ext cx="366334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PASTRY</a:t>
            </a:r>
          </a:p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24200" y="5791200"/>
            <a:ext cx="5410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CAPPUCCINO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304800"/>
            <a:ext cx="23952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lunch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4478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Fish dish</a:t>
            </a:r>
          </a:p>
          <a:p>
            <a:pPr algn="ctr"/>
            <a:r>
              <a:rPr lang="en-US" dirty="0" smtClean="0">
                <a:solidFill>
                  <a:srgbClr val="0070C0"/>
                </a:solidFill>
              </a:rPr>
              <a:t>First dish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 descr="fis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2590800"/>
            <a:ext cx="2466975" cy="18478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43400" y="11430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Meat dish</a:t>
            </a:r>
          </a:p>
          <a:p>
            <a:pPr algn="ctr"/>
            <a:r>
              <a:rPr lang="en-US" dirty="0" smtClean="0">
                <a:solidFill>
                  <a:srgbClr val="0070C0"/>
                </a:solidFill>
              </a:rPr>
              <a:t>Second dish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7200" y="46482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Osso</a:t>
            </a:r>
            <a:r>
              <a:rPr lang="en-US" dirty="0" smtClean="0"/>
              <a:t> </a:t>
            </a:r>
            <a:r>
              <a:rPr lang="en-US" dirty="0" err="1" smtClean="0"/>
              <a:t>Busco</a:t>
            </a:r>
            <a:r>
              <a:rPr lang="en-US" dirty="0" smtClean="0"/>
              <a:t> which is made from veal shanks.  </a:t>
            </a:r>
            <a:endParaRPr lang="en-US" dirty="0"/>
          </a:p>
        </p:txBody>
      </p:sp>
      <p:pic>
        <p:nvPicPr>
          <p:cNvPr id="7" name="Picture 6" descr="mea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1981200"/>
            <a:ext cx="1847850" cy="2476500"/>
          </a:xfrm>
          <a:prstGeom prst="rect">
            <a:avLst/>
          </a:prstGeom>
        </p:spPr>
      </p:pic>
      <p:pic>
        <p:nvPicPr>
          <p:cNvPr id="8" name="Picture 7" descr="bread and veggi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33600" y="5257800"/>
            <a:ext cx="1929020" cy="129540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62200" y="0"/>
            <a:ext cx="297018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DINNER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Picture 3" descr="italy pic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38400"/>
            <a:ext cx="2514600" cy="1819275"/>
          </a:xfrm>
          <a:prstGeom prst="rect">
            <a:avLst/>
          </a:prstGeom>
        </p:spPr>
      </p:pic>
      <p:pic>
        <p:nvPicPr>
          <p:cNvPr id="5" name="Picture 4" descr="italy 4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4724400"/>
            <a:ext cx="2175656" cy="1447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400" y="7620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Pasta and garlic bread</a:t>
            </a:r>
          </a:p>
          <a:p>
            <a:pPr algn="ctr"/>
            <a:r>
              <a:rPr lang="en-US" dirty="0" smtClean="0">
                <a:solidFill>
                  <a:schemeClr val="tx2"/>
                </a:solidFill>
              </a:rPr>
              <a:t>First Course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4600" y="12954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Fish and vegetables </a:t>
            </a:r>
          </a:p>
          <a:p>
            <a:pPr algn="ctr"/>
            <a:r>
              <a:rPr lang="en-US" dirty="0" smtClean="0">
                <a:solidFill>
                  <a:schemeClr val="tx2"/>
                </a:solidFill>
              </a:rPr>
              <a:t>Second course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0" name="Picture 9" descr="fis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19400" y="2133600"/>
            <a:ext cx="2581275" cy="17716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3400" y="4343400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AND</a:t>
            </a:r>
            <a:endParaRPr lang="en-US" sz="1200" dirty="0"/>
          </a:p>
        </p:txBody>
      </p:sp>
      <p:pic>
        <p:nvPicPr>
          <p:cNvPr id="12" name="Picture 11" descr="veggies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0" y="4343400"/>
            <a:ext cx="2133600" cy="143301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971800" y="3962400"/>
            <a:ext cx="220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AND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486400" y="8382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Desert and coffee</a:t>
            </a:r>
          </a:p>
          <a:p>
            <a:pPr algn="ctr"/>
            <a:r>
              <a:rPr lang="en-US" dirty="0" smtClean="0">
                <a:solidFill>
                  <a:schemeClr val="tx2"/>
                </a:solidFill>
              </a:rPr>
              <a:t>Third Course</a:t>
            </a:r>
          </a:p>
        </p:txBody>
      </p:sp>
      <p:pic>
        <p:nvPicPr>
          <p:cNvPr id="15" name="Picture 14" descr="canole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15000" y="1600200"/>
            <a:ext cx="2061148" cy="1371600"/>
          </a:xfrm>
          <a:prstGeom prst="rect">
            <a:avLst/>
          </a:prstGeom>
        </p:spPr>
      </p:pic>
      <p:pic>
        <p:nvPicPr>
          <p:cNvPr id="16" name="Picture 15" descr="cofee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486400" y="3581400"/>
            <a:ext cx="2400000" cy="190476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638800" y="3200400"/>
            <a:ext cx="220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AND</a:t>
            </a:r>
            <a:endParaRPr lang="en-US" sz="12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nnol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600200"/>
            <a:ext cx="2746735" cy="2057400"/>
          </a:xfrm>
          <a:prstGeom prst="rect">
            <a:avLst/>
          </a:prstGeom>
        </p:spPr>
      </p:pic>
      <p:pic>
        <p:nvPicPr>
          <p:cNvPr id="3" name="Picture 2" descr="pizz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3276600"/>
            <a:ext cx="2590800" cy="22669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657600" y="381000"/>
            <a:ext cx="42678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SNACK TIME!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4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5400943"/>
            <a:ext cx="1457057" cy="1457057"/>
          </a:xfrm>
          <a:prstGeom prst="rect">
            <a:avLst/>
          </a:prstGeom>
        </p:spPr>
      </p:pic>
      <p:pic>
        <p:nvPicPr>
          <p:cNvPr id="6" name="Picture 5" descr="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9000" y="2971800"/>
            <a:ext cx="1625600" cy="195072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524000"/>
            <a:ext cx="9144000" cy="53340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sz="2400" b="1" dirty="0">
                <a:solidFill>
                  <a:schemeClr val="tx1"/>
                </a:solidFill>
              </a:rPr>
              <a:t>Pasta </a:t>
            </a:r>
            <a:r>
              <a:rPr lang="en-US" sz="2400" b="1" dirty="0" smtClean="0">
                <a:solidFill>
                  <a:schemeClr val="tx1"/>
                </a:solidFill>
              </a:rPr>
              <a:t>Machine: </a:t>
            </a:r>
            <a:r>
              <a:rPr lang="en-US" sz="2400" dirty="0" smtClean="0">
                <a:solidFill>
                  <a:schemeClr val="tx1"/>
                </a:solidFill>
              </a:rPr>
              <a:t>A hand-cranked </a:t>
            </a:r>
            <a:r>
              <a:rPr lang="en-US" sz="2400" dirty="0">
                <a:solidFill>
                  <a:schemeClr val="tx1"/>
                </a:solidFill>
              </a:rPr>
              <a:t>pasta machine </a:t>
            </a:r>
            <a:r>
              <a:rPr lang="en-US" sz="2400" dirty="0" smtClean="0">
                <a:solidFill>
                  <a:schemeClr val="tx1"/>
                </a:solidFill>
              </a:rPr>
              <a:t>that helps cooks 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churn </a:t>
            </a:r>
            <a:r>
              <a:rPr lang="en-US" sz="2400" dirty="0">
                <a:solidFill>
                  <a:schemeClr val="tx1"/>
                </a:solidFill>
              </a:rPr>
              <a:t>out homemade pastas. </a:t>
            </a:r>
          </a:p>
          <a:p>
            <a:pPr algn="l"/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 err="1" smtClean="0">
                <a:solidFill>
                  <a:schemeClr val="tx1"/>
                </a:solidFill>
              </a:rPr>
              <a:t>Mezzaluna</a:t>
            </a:r>
            <a:r>
              <a:rPr lang="en-US" sz="2400" b="1" dirty="0" smtClean="0">
                <a:solidFill>
                  <a:schemeClr val="tx1"/>
                </a:solidFill>
              </a:rPr>
              <a:t>: </a:t>
            </a:r>
            <a:r>
              <a:rPr lang="en-US" sz="2400" dirty="0" smtClean="0">
                <a:solidFill>
                  <a:schemeClr val="tx1"/>
                </a:solidFill>
              </a:rPr>
              <a:t>A </a:t>
            </a:r>
            <a:r>
              <a:rPr lang="en-US" sz="2400" dirty="0" err="1">
                <a:solidFill>
                  <a:schemeClr val="tx1"/>
                </a:solidFill>
              </a:rPr>
              <a:t>mezzaluna</a:t>
            </a:r>
            <a:r>
              <a:rPr lang="en-US" sz="2400" dirty="0">
                <a:solidFill>
                  <a:schemeClr val="tx1"/>
                </a:solidFill>
              </a:rPr>
              <a:t> is a half-moon-shaped knife </a:t>
            </a:r>
            <a:r>
              <a:rPr lang="en-US" sz="2400" dirty="0" smtClean="0">
                <a:solidFill>
                  <a:schemeClr val="tx1"/>
                </a:solidFill>
              </a:rPr>
              <a:t>which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 cooks use to roll the </a:t>
            </a:r>
            <a:r>
              <a:rPr lang="en-US" sz="2400" dirty="0">
                <a:solidFill>
                  <a:schemeClr val="tx1"/>
                </a:solidFill>
              </a:rPr>
              <a:t>blade from side to side to </a:t>
            </a:r>
            <a:r>
              <a:rPr lang="en-US" sz="2400" dirty="0" smtClean="0">
                <a:solidFill>
                  <a:schemeClr val="tx1"/>
                </a:solidFill>
              </a:rPr>
              <a:t>chop.</a:t>
            </a:r>
            <a:r>
              <a:rPr lang="en-US" sz="2400" b="1" dirty="0"/>
              <a:t> </a:t>
            </a:r>
            <a:endParaRPr lang="en-US" sz="2400" b="1" dirty="0" smtClean="0"/>
          </a:p>
          <a:p>
            <a:pPr algn="l"/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endParaRPr lang="en-US" sz="2400" b="1" dirty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Pasta Pot: </a:t>
            </a:r>
            <a:r>
              <a:rPr lang="en-US" sz="2400" dirty="0" smtClean="0">
                <a:solidFill>
                  <a:schemeClr val="tx1"/>
                </a:solidFill>
              </a:rPr>
              <a:t>A </a:t>
            </a:r>
            <a:r>
              <a:rPr lang="en-US" sz="2400" dirty="0">
                <a:solidFill>
                  <a:schemeClr val="tx1"/>
                </a:solidFill>
              </a:rPr>
              <a:t>five-quart pot </a:t>
            </a:r>
            <a:r>
              <a:rPr lang="en-US" sz="2400" dirty="0" smtClean="0">
                <a:solidFill>
                  <a:schemeClr val="tx1"/>
                </a:solidFill>
              </a:rPr>
              <a:t>of </a:t>
            </a:r>
            <a:r>
              <a:rPr lang="en-US" sz="2400" dirty="0">
                <a:solidFill>
                  <a:schemeClr val="tx1"/>
                </a:solidFill>
              </a:rPr>
              <a:t>a good size for </a:t>
            </a:r>
            <a:r>
              <a:rPr lang="en-US" sz="2400" dirty="0" smtClean="0">
                <a:solidFill>
                  <a:schemeClr val="tx1"/>
                </a:solidFill>
              </a:rPr>
              <a:t>cooking pasta.</a:t>
            </a:r>
          </a:p>
          <a:p>
            <a:pPr algn="l"/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endParaRPr lang="en-US" sz="2400" b="1" dirty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Grater: </a:t>
            </a:r>
            <a:r>
              <a:rPr lang="en-US" sz="2400" dirty="0" smtClean="0">
                <a:solidFill>
                  <a:schemeClr val="tx1"/>
                </a:solidFill>
              </a:rPr>
              <a:t>A four-sided </a:t>
            </a:r>
            <a:r>
              <a:rPr lang="en-US" sz="2400" dirty="0">
                <a:solidFill>
                  <a:schemeClr val="tx1"/>
                </a:solidFill>
              </a:rPr>
              <a:t>grater will work </a:t>
            </a:r>
            <a:r>
              <a:rPr lang="en-US" sz="2400" dirty="0" smtClean="0">
                <a:solidFill>
                  <a:schemeClr val="tx1"/>
                </a:solidFill>
              </a:rPr>
              <a:t>great for shredding 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cheese and vegetables.</a:t>
            </a:r>
          </a:p>
          <a:p>
            <a:pPr algn="l"/>
            <a:endParaRPr lang="en-US" sz="2400" b="1" dirty="0" smtClean="0">
              <a:solidFill>
                <a:schemeClr val="tx1"/>
              </a:solidFill>
            </a:endParaRPr>
          </a:p>
          <a:p>
            <a:pPr algn="l"/>
            <a:endParaRPr lang="en-US" sz="2400" b="1" dirty="0">
              <a:solidFill>
                <a:schemeClr val="tx1"/>
              </a:solidFill>
            </a:endParaRP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Ravioli Cutter: </a:t>
            </a:r>
            <a:r>
              <a:rPr lang="en-US" sz="2400" dirty="0" smtClean="0">
                <a:solidFill>
                  <a:schemeClr val="tx1"/>
                </a:solidFill>
              </a:rPr>
              <a:t>A tool that is handy </a:t>
            </a:r>
            <a:r>
              <a:rPr lang="en-US" sz="2400" dirty="0">
                <a:solidFill>
                  <a:schemeClr val="tx1"/>
                </a:solidFill>
              </a:rPr>
              <a:t>for cutting ravioli or </a:t>
            </a:r>
            <a:r>
              <a:rPr lang="en-US" sz="2400" dirty="0" smtClean="0">
                <a:solidFill>
                  <a:schemeClr val="tx1"/>
                </a:solidFill>
              </a:rPr>
              <a:t>pizza.</a:t>
            </a:r>
            <a:r>
              <a:rPr lang="en-US" sz="2400" dirty="0">
                <a:solidFill>
                  <a:schemeClr val="tx1"/>
                </a:solidFill>
              </a:rPr>
              <a:t/>
            </a:r>
            <a:br>
              <a:rPr lang="en-US" sz="2400" dirty="0">
                <a:solidFill>
                  <a:schemeClr val="tx1"/>
                </a:solidFill>
              </a:rPr>
            </a:br>
            <a:endParaRPr lang="en-US" sz="2400" dirty="0">
              <a:solidFill>
                <a:schemeClr val="tx1"/>
              </a:solidFill>
            </a:endParaRPr>
          </a:p>
          <a:p>
            <a:pPr algn="l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5410200" cy="990600"/>
          </a:xfrm>
        </p:spPr>
        <p:txBody>
          <a:bodyPr/>
          <a:lstStyle/>
          <a:p>
            <a:r>
              <a:rPr lang="en-US" dirty="0" smtClean="0"/>
              <a:t>Italian Equipment</a:t>
            </a:r>
            <a:endParaRPr lang="en-US" dirty="0"/>
          </a:p>
        </p:txBody>
      </p:sp>
      <p:pic>
        <p:nvPicPr>
          <p:cNvPr id="4" name="Picture 3" descr="untitled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62800" y="304800"/>
            <a:ext cx="1828800" cy="1711476"/>
          </a:xfrm>
          <a:prstGeom prst="rect">
            <a:avLst/>
          </a:prstGeom>
        </p:spPr>
      </p:pic>
      <p:pic>
        <p:nvPicPr>
          <p:cNvPr id="5" name="Picture 4" descr="1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39000" y="2057400"/>
            <a:ext cx="1554480" cy="1295400"/>
          </a:xfrm>
          <a:prstGeom prst="rect">
            <a:avLst/>
          </a:prstGeom>
        </p:spPr>
      </p:pic>
      <p:pic>
        <p:nvPicPr>
          <p:cNvPr id="7" name="Picture 6" descr="3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772401" y="4953000"/>
            <a:ext cx="1371599" cy="1371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izz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676400"/>
            <a:ext cx="2826907" cy="1898361"/>
          </a:xfrm>
          <a:prstGeom prst="rect">
            <a:avLst/>
          </a:prstGeom>
        </p:spPr>
      </p:pic>
      <p:pic>
        <p:nvPicPr>
          <p:cNvPr id="3" name="Picture 2" descr="pas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4419600"/>
            <a:ext cx="2910626" cy="193688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5800" y="1206459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Pizza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3814079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Spaghetti and Meatballs</a:t>
            </a:r>
            <a:endParaRPr lang="en-US" dirty="0"/>
          </a:p>
        </p:txBody>
      </p:sp>
      <p:pic>
        <p:nvPicPr>
          <p:cNvPr id="7" name="Picture 6" descr="Tiramisu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19600" y="1676400"/>
            <a:ext cx="2826907" cy="18983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95801" y="1206459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Tiramisu</a:t>
            </a:r>
            <a:endParaRPr lang="en-US" dirty="0"/>
          </a:p>
        </p:txBody>
      </p:sp>
      <p:pic>
        <p:nvPicPr>
          <p:cNvPr id="11" name="Picture 10" descr="brushcetta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19600" y="4495800"/>
            <a:ext cx="2619048" cy="193688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419601" y="4044912"/>
            <a:ext cx="2514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Bruschetta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41149" y="283129"/>
            <a:ext cx="88617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339933"/>
                </a:solidFill>
                <a:effectLst/>
              </a:rPr>
              <a:t>F</a:t>
            </a:r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40606"/>
                </a:solidFill>
                <a:effectLst/>
              </a:rPr>
              <a:t>a</a:t>
            </a:r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339933"/>
                </a:solidFill>
                <a:effectLst/>
              </a:rPr>
              <a:t>m</a:t>
            </a:r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40606"/>
                </a:solidFill>
                <a:effectLst/>
              </a:rPr>
              <a:t>o</a:t>
            </a:r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339933"/>
                </a:solidFill>
                <a:effectLst/>
              </a:rPr>
              <a:t>u</a:t>
            </a:r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40606"/>
                </a:solidFill>
                <a:effectLst/>
              </a:rPr>
              <a:t>s</a:t>
            </a:r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339933"/>
                </a:solidFill>
                <a:effectLst/>
              </a:rPr>
              <a:t> I</a:t>
            </a:r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40606"/>
                </a:solidFill>
                <a:effectLst/>
              </a:rPr>
              <a:t>t</a:t>
            </a:r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339933"/>
                </a:solidFill>
                <a:effectLst/>
              </a:rPr>
              <a:t>a</a:t>
            </a:r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40606"/>
                </a:solidFill>
                <a:effectLst/>
              </a:rPr>
              <a:t>l</a:t>
            </a:r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339933"/>
                </a:solidFill>
                <a:effectLst/>
              </a:rPr>
              <a:t>i</a:t>
            </a:r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40606"/>
                </a:solidFill>
                <a:effectLst/>
              </a:rPr>
              <a:t>a</a:t>
            </a:r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339933"/>
                </a:solidFill>
                <a:effectLst/>
              </a:rPr>
              <a:t>n </a:t>
            </a:r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40606"/>
                </a:solidFill>
                <a:effectLst/>
              </a:rPr>
              <a:t>D</a:t>
            </a:r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339933"/>
                </a:solidFill>
                <a:effectLst/>
              </a:rPr>
              <a:t>i</a:t>
            </a:r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40606"/>
                </a:solidFill>
                <a:effectLst/>
              </a:rPr>
              <a:t>s</a:t>
            </a:r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339933"/>
                </a:solidFill>
                <a:effectLst/>
              </a:rPr>
              <a:t>h</a:t>
            </a:r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40606"/>
                </a:solidFill>
                <a:effectLst/>
              </a:rPr>
              <a:t>e</a:t>
            </a:r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339933"/>
                </a:solidFill>
                <a:effectLst/>
              </a:rPr>
              <a:t>s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33993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9754" y="0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Famous Italian Dishes</a:t>
            </a:r>
            <a:endParaRPr lang="en-US" sz="4800" dirty="0">
              <a:solidFill>
                <a:schemeClr val="bg1"/>
              </a:solidFill>
            </a:endParaRPr>
          </a:p>
        </p:txBody>
      </p:sp>
      <p:pic>
        <p:nvPicPr>
          <p:cNvPr id="4" name="Picture 3" descr="untitl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2288" y="2234732"/>
            <a:ext cx="4700788" cy="3521053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114</TotalTime>
  <Words>201</Words>
  <Application>Microsoft Office PowerPoint</Application>
  <PresentationFormat>On-screen Show (4:3)</PresentationFormat>
  <Paragraphs>69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Opulent</vt:lpstr>
      <vt:lpstr>Italy</vt:lpstr>
      <vt:lpstr>Mealtime customs or patterns in Italy</vt:lpstr>
      <vt:lpstr>Slide 3</vt:lpstr>
      <vt:lpstr>Slide 4</vt:lpstr>
      <vt:lpstr>Slide 5</vt:lpstr>
      <vt:lpstr>Slide 6</vt:lpstr>
      <vt:lpstr>Italian Equipment</vt:lpstr>
      <vt:lpstr>Slide 8</vt:lpstr>
      <vt:lpstr>Famous Italian Dishes</vt:lpstr>
      <vt:lpstr>Italy Food Traditions or Food for Holidays</vt:lpstr>
      <vt:lpstr>Traditional Christmas Foods</vt:lpstr>
      <vt:lpstr>Traditional Thanksgiving Foods</vt:lpstr>
      <vt:lpstr>Unique Italian Foods</vt:lpstr>
      <vt:lpstr>Unique Italian Foods</vt:lpstr>
      <vt:lpstr>Common Italian Foods</vt:lpstr>
      <vt:lpstr>Common Italian Foods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Mealtime Customs or Patterns</dc:title>
  <dc:creator>teacher</dc:creator>
  <cp:lastModifiedBy>teacher</cp:lastModifiedBy>
  <cp:revision>12</cp:revision>
  <dcterms:created xsi:type="dcterms:W3CDTF">2013-01-30T19:51:08Z</dcterms:created>
  <dcterms:modified xsi:type="dcterms:W3CDTF">2013-03-19T18:40:44Z</dcterms:modified>
</cp:coreProperties>
</file>